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handoutMasterIdLst>
    <p:handoutMasterId r:id="rId27"/>
  </p:handout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0413A-21BD-4B37-B5B7-AA3164A62919}" type="datetimeFigureOut">
              <a:rPr lang="pl-PL" smtClean="0"/>
              <a:t>2021-10-15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1E03B-A9B6-4E7E-BB3D-8991345E97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800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Friday, October 15,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28323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Friday, October 15,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11878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Friday, October 15,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299757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Friday, October 15,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89341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Friday, October 15,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209778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Friday, October 15,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5431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Friday, October 15,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72008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Friday, October 15,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1766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Friday, October 15,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87320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Friday, October 15,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80702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Friday, October 15,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19071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Friday, October 15, 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2231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Friday, October 15,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72114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Friday, October 15,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3430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Friday, October 15,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3220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Friday, October 15,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39261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A2CF1-0EB2-4673-802D-3371233E4A77}" type="datetime2">
              <a:rPr lang="en-US" smtClean="0"/>
              <a:t>Friday, October 15,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34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rzywa na wystawie na rynku">
            <a:extLst>
              <a:ext uri="{FF2B5EF4-FFF2-40B4-BE49-F238E27FC236}">
                <a16:creationId xmlns="" xmlns:a16="http://schemas.microsoft.com/office/drawing/2014/main" id="{DF673ACF-B618-4D62-A24E-9274D889FC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16" r="3390" b="676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D9B395A-3AC0-4BF3-8123-2B483D430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759" y="1403584"/>
            <a:ext cx="4371975" cy="2369093"/>
          </a:xfrm>
        </p:spPr>
        <p:txBody>
          <a:bodyPr>
            <a:noAutofit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Wybieraj bezpieczną żywność</a:t>
            </a:r>
          </a:p>
        </p:txBody>
      </p:sp>
      <p:cxnSp>
        <p:nvCxnSpPr>
          <p:cNvPr id="6" name="Straight Connector 8">
            <a:extLst>
              <a:ext uri="{FF2B5EF4-FFF2-40B4-BE49-F238E27FC236}">
                <a16:creationId xmlns="" xmlns:a16="http://schemas.microsoft.com/office/drawing/2014/main" id="{A57C1A16-B8AB-4D99-A195-A38F556A6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0">
            <a:extLst>
              <a:ext uri="{FF2B5EF4-FFF2-40B4-BE49-F238E27FC236}">
                <a16:creationId xmlns="" xmlns:a16="http://schemas.microsoft.com/office/drawing/2014/main" id="{F8A9B20B-D1DD-4573-B5EC-5580295192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="" xmlns:a16="http://schemas.microsoft.com/office/drawing/2014/main" id="{66D61E08-70C3-48D8-BEA0-787111DC30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="" xmlns:a16="http://schemas.microsoft.com/office/drawing/2014/main" id="{FC55298F-0AE5-478E-AD2B-03C2614C58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="" xmlns:a16="http://schemas.microsoft.com/office/drawing/2014/main" id="{C180E4EA-0B63-4779-A895-7E90E71088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="" xmlns:a16="http://schemas.microsoft.com/office/drawing/2014/main" id="{CEE01D9D-3DE8-4EED-B0D3-8F3C79CC76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="" xmlns:a16="http://schemas.microsoft.com/office/drawing/2014/main" id="{89AF5CE9-607F-43F4-8983-DCD6DA4051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="" xmlns:a16="http://schemas.microsoft.com/office/drawing/2014/main" id="{6EEA2DBD-9E1E-4521-8C01-F32AD18A89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="" xmlns:a16="http://schemas.microsoft.com/office/drawing/2014/main" id="{15BBD2C1-BA9B-46A9-A27A-33498B1692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Obraz 7" descr="Obraz zawierający tekst, znak&#10;&#10;Opis wygenerowany automatycznie">
            <a:extLst>
              <a:ext uri="{FF2B5EF4-FFF2-40B4-BE49-F238E27FC236}">
                <a16:creationId xmlns="" xmlns:a16="http://schemas.microsoft.com/office/drawing/2014/main" id="{F3057F1B-427C-409B-85DC-E656DAF1B6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082" y="4078469"/>
            <a:ext cx="2241012" cy="219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70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E39AEBB-F155-47C4-87E0-CCB0A4490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Salmonella </a:t>
            </a:r>
            <a:r>
              <a:rPr lang="pl-PL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spp</a:t>
            </a:r>
            <a:r>
              <a:rPr lang="pl-PL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2D196628-52EF-43A0-83D0-FF72FA06A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33525"/>
            <a:ext cx="8740602" cy="4507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Najczęściej występuje:</a:t>
            </a:r>
          </a:p>
          <a:p>
            <a:r>
              <a:rPr lang="pl-PL" sz="2400" dirty="0"/>
              <a:t>mięso, głównie drobiowe (surowe niedogotowane), podroby;</a:t>
            </a:r>
          </a:p>
          <a:p>
            <a:r>
              <a:rPr lang="pl-PL" sz="2400" dirty="0"/>
              <a:t>surowe jaja;</a:t>
            </a:r>
          </a:p>
          <a:p>
            <a:r>
              <a:rPr lang="pl-PL" sz="2400" dirty="0"/>
              <a:t>mleko surowe (surowe lub źle pasteryzowane) i produkty z niego otrzymane;</a:t>
            </a:r>
          </a:p>
          <a:p>
            <a:r>
              <a:rPr lang="pl-PL" sz="2400" dirty="0"/>
              <a:t>wyroby ciastkarskie;</a:t>
            </a:r>
          </a:p>
          <a:p>
            <a:r>
              <a:rPr lang="pl-PL" sz="2400" dirty="0"/>
              <a:t>przyprawy.</a:t>
            </a:r>
          </a:p>
        </p:txBody>
      </p:sp>
      <p:pic>
        <p:nvPicPr>
          <p:cNvPr id="4" name="Obraz 3" descr="Obraz zawierający tekst, znak&#10;&#10;Opis wygenerowany automatycznie">
            <a:extLst>
              <a:ext uri="{FF2B5EF4-FFF2-40B4-BE49-F238E27FC236}">
                <a16:creationId xmlns="" xmlns:a16="http://schemas.microsoft.com/office/drawing/2014/main" id="{AE3E038F-4C6F-40D7-BA14-6AB11FDE8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890" y="274318"/>
            <a:ext cx="1597013" cy="1564641"/>
          </a:xfrm>
          <a:prstGeom prst="rect">
            <a:avLst/>
          </a:prstGeom>
        </p:spPr>
      </p:pic>
      <p:pic>
        <p:nvPicPr>
          <p:cNvPr id="4098" name="Picture 2" descr="Jak wybrać mięso z kurczaka – czym się kierować przy kupowaniu- Portal  Usługowy">
            <a:extLst>
              <a:ext uri="{FF2B5EF4-FFF2-40B4-BE49-F238E27FC236}">
                <a16:creationId xmlns="" xmlns:a16="http://schemas.microsoft.com/office/drawing/2014/main" id="{239DE221-A707-4496-974C-92A4A6BF4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20" y="3974793"/>
            <a:ext cx="3706495" cy="247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351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4F0AE4A-F639-49EB-ABCD-8BAA08A2E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Campylobacter spp.</a:t>
            </a:r>
            <a:endParaRPr lang="pl-PL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705035A1-DCEC-472A-9D8D-2FFC8032E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440" y="1849121"/>
            <a:ext cx="8674562" cy="41922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Najczęściej występuje w:</a:t>
            </a:r>
          </a:p>
          <a:p>
            <a:r>
              <a:rPr lang="pl-PL" sz="2400" dirty="0"/>
              <a:t>mięso, głównie drobiowe;</a:t>
            </a:r>
          </a:p>
          <a:p>
            <a:r>
              <a:rPr lang="pl-PL" sz="2400" dirty="0"/>
              <a:t>mleko (surowe lub źle pasteryzowane);</a:t>
            </a:r>
          </a:p>
          <a:p>
            <a:r>
              <a:rPr lang="pl-PL" sz="2400" dirty="0"/>
              <a:t>surowe ryby i owoce morza;</a:t>
            </a:r>
          </a:p>
          <a:p>
            <a:r>
              <a:rPr lang="pl-PL" sz="2400" dirty="0"/>
              <a:t>woda pitna (nieuzdatniona lub zanieczyszczona po uzdatnieniu).</a:t>
            </a:r>
          </a:p>
        </p:txBody>
      </p:sp>
      <p:pic>
        <p:nvPicPr>
          <p:cNvPr id="2052" name="Picture 4" descr="Ryby i owoce morza – ETQA Sp. z o.o.">
            <a:extLst>
              <a:ext uri="{FF2B5EF4-FFF2-40B4-BE49-F238E27FC236}">
                <a16:creationId xmlns="" xmlns:a16="http://schemas.microsoft.com/office/drawing/2014/main" id="{EDB0EBDE-3DE9-4147-B520-5418437B5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4224372"/>
            <a:ext cx="3683144" cy="235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 descr="Obraz zawierający tekst, znak&#10;&#10;Opis wygenerowany automatycznie">
            <a:extLst>
              <a:ext uri="{FF2B5EF4-FFF2-40B4-BE49-F238E27FC236}">
                <a16:creationId xmlns="" xmlns:a16="http://schemas.microsoft.com/office/drawing/2014/main" id="{22A014B6-E324-426C-A398-75D4C3A04A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890" y="274318"/>
            <a:ext cx="1597013" cy="156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73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8A93326-ED0C-4A9D-A3F9-0C1C224B0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pl-PL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Ważne !!!</a:t>
            </a:r>
          </a:p>
        </p:txBody>
      </p:sp>
      <p:pic>
        <p:nvPicPr>
          <p:cNvPr id="5122" name="Picture 2" descr="Dlaczego nie wolno myć mięsa kurczaka przed gotowaniem?">
            <a:extLst>
              <a:ext uri="{FF2B5EF4-FFF2-40B4-BE49-F238E27FC236}">
                <a16:creationId xmlns="" xmlns:a16="http://schemas.microsoft.com/office/drawing/2014/main" id="{98CEF630-096A-4803-9DE2-4FF24635C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7542" y="1930401"/>
            <a:ext cx="4923777" cy="368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2CBD93F3-0CE3-4A1D-BA5B-DCDF27FF5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1527" y="2963229"/>
            <a:ext cx="5651672" cy="2299651"/>
          </a:xfrm>
        </p:spPr>
        <p:txBody>
          <a:bodyPr>
            <a:normAutofit/>
          </a:bodyPr>
          <a:lstStyle/>
          <a:p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myj surowego mięsa, zwłaszcza drobiowego</a:t>
            </a:r>
          </a:p>
          <a:p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Unikaj zanieczyszczeń krzyżowych</a:t>
            </a:r>
          </a:p>
        </p:txBody>
      </p:sp>
      <p:pic>
        <p:nvPicPr>
          <p:cNvPr id="5" name="Obraz 4" descr="Obraz zawierający tekst, znak&#10;&#10;Opis wygenerowany automatycznie">
            <a:extLst>
              <a:ext uri="{FF2B5EF4-FFF2-40B4-BE49-F238E27FC236}">
                <a16:creationId xmlns="" xmlns:a16="http://schemas.microsoft.com/office/drawing/2014/main" id="{C704B79F-8C7D-4E4C-B5C1-69CA9723DA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890" y="274318"/>
            <a:ext cx="1597013" cy="156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90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52C6147-D882-4B44-ACF8-58DE77D29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pl-PL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Listeria</a:t>
            </a:r>
            <a:r>
              <a:rPr lang="pl-PL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monocytogenes</a:t>
            </a:r>
            <a:endParaRPr lang="pl-PL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8C5557F8-AAF4-455D-A41C-7CBB9D607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1" y="2160589"/>
            <a:ext cx="6473390" cy="3882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Bakteria szczególnie groźna dla kobiet w ciąży i małych dzieci, osób starszych</a:t>
            </a:r>
          </a:p>
          <a:p>
            <a:r>
              <a:rPr lang="pl-PL" sz="2000" dirty="0"/>
              <a:t>Namnaża się w temperaturach lodówkowych;</a:t>
            </a:r>
          </a:p>
          <a:p>
            <a:r>
              <a:rPr lang="pl-PL" sz="2000" dirty="0"/>
              <a:t>Odporna na mrożenie;</a:t>
            </a:r>
          </a:p>
          <a:p>
            <a:r>
              <a:rPr lang="pl-PL" sz="2000" dirty="0"/>
              <a:t>Całkowicie zabicie dopiero w temperaturze 75 C.</a:t>
            </a:r>
          </a:p>
          <a:p>
            <a:endParaRPr lang="pl-PL" dirty="0"/>
          </a:p>
        </p:txBody>
      </p:sp>
      <p:pic>
        <p:nvPicPr>
          <p:cNvPr id="7" name="Obraz 6" descr="Obraz zawierający wewnątrz, osoba&#10;&#10;Opis wygenerowany automatycznie">
            <a:extLst>
              <a:ext uri="{FF2B5EF4-FFF2-40B4-BE49-F238E27FC236}">
                <a16:creationId xmlns="" xmlns:a16="http://schemas.microsoft.com/office/drawing/2014/main" id="{BC8EAC88-0041-427A-AC4F-46C5A1EF97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7" r="32376"/>
          <a:stretch/>
        </p:blipFill>
        <p:spPr>
          <a:xfrm>
            <a:off x="6876616" y="1930400"/>
            <a:ext cx="3145536" cy="3882362"/>
          </a:xfrm>
          <a:prstGeom prst="rect">
            <a:avLst/>
          </a:prstGeom>
        </p:spPr>
      </p:pic>
      <p:pic>
        <p:nvPicPr>
          <p:cNvPr id="8" name="Obraz 7" descr="Obraz zawierający tekst, znak&#10;&#10;Opis wygenerowany automatycznie">
            <a:extLst>
              <a:ext uri="{FF2B5EF4-FFF2-40B4-BE49-F238E27FC236}">
                <a16:creationId xmlns="" xmlns:a16="http://schemas.microsoft.com/office/drawing/2014/main" id="{B7257BDC-8F61-42B4-A9BB-462E8DC38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890" y="274318"/>
            <a:ext cx="1597013" cy="156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76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A18A0343-27B0-4D94-89EC-A36AEE7ED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003" y="1488613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Najczęściej występuje:</a:t>
            </a:r>
          </a:p>
          <a:p>
            <a:r>
              <a:rPr lang="pl-PL" sz="2400" dirty="0"/>
              <a:t>żywność gotowa do spożycia;</a:t>
            </a:r>
          </a:p>
          <a:p>
            <a:r>
              <a:rPr lang="pl-PL" sz="2400" dirty="0"/>
              <a:t>wędliny dojrzewające, plasterkowane, pakowane;</a:t>
            </a:r>
          </a:p>
          <a:p>
            <a:r>
              <a:rPr lang="pl-PL" sz="2400" dirty="0"/>
              <a:t>ryby wędzone na zimno;</a:t>
            </a:r>
          </a:p>
          <a:p>
            <a:r>
              <a:rPr lang="pl-PL" sz="2400" dirty="0"/>
              <a:t>surowe mleko, sery pleśniowe;</a:t>
            </a:r>
          </a:p>
          <a:p>
            <a:r>
              <a:rPr lang="pl-PL" sz="2400" dirty="0"/>
              <a:t>krojone warzywa i owoce, w tym także mrożonki.</a:t>
            </a:r>
          </a:p>
        </p:txBody>
      </p:sp>
      <p:sp>
        <p:nvSpPr>
          <p:cNvPr id="4" name="Tytuł 1">
            <a:extLst>
              <a:ext uri="{FF2B5EF4-FFF2-40B4-BE49-F238E27FC236}">
                <a16:creationId xmlns="" xmlns:a16="http://schemas.microsoft.com/office/drawing/2014/main" id="{ADBB5FC6-3827-480F-A3B2-7E66D2E48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r>
              <a:rPr lang="pl-PL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Listeria</a:t>
            </a:r>
            <a:r>
              <a:rPr lang="pl-PL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monocytogenes</a:t>
            </a:r>
            <a:endParaRPr lang="pl-PL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az 4" descr="Obraz zawierający tekst, znak&#10;&#10;Opis wygenerowany automatycznie">
            <a:extLst>
              <a:ext uri="{FF2B5EF4-FFF2-40B4-BE49-F238E27FC236}">
                <a16:creationId xmlns="" xmlns:a16="http://schemas.microsoft.com/office/drawing/2014/main" id="{528BAEA8-F1B6-443B-85D8-B7782E383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890" y="274318"/>
            <a:ext cx="1597013" cy="1564641"/>
          </a:xfrm>
          <a:prstGeom prst="rect">
            <a:avLst/>
          </a:prstGeom>
        </p:spPr>
      </p:pic>
      <p:pic>
        <p:nvPicPr>
          <p:cNvPr id="6146" name="Picture 2" descr="Czy sery pleśniowe są zdrowe?">
            <a:extLst>
              <a:ext uri="{FF2B5EF4-FFF2-40B4-BE49-F238E27FC236}">
                <a16:creationId xmlns="" xmlns:a16="http://schemas.microsoft.com/office/drawing/2014/main" id="{D4F41F66-7FA7-44F0-9791-9A580A4EA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332" y="4529640"/>
            <a:ext cx="3030061" cy="202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62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4815A7B4-532E-48C9-AC24-D78ACF3339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1" name="Freeform 14">
              <a:extLst>
                <a:ext uri="{FF2B5EF4-FFF2-40B4-BE49-F238E27FC236}">
                  <a16:creationId xmlns="" xmlns:a16="http://schemas.microsoft.com/office/drawing/2014/main" id="{D40109F4-CE5C-45F4-856E-F3F69C9FD4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3CBAA4DE-3D7B-460B-AE98-D9F9990C0B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7BF1ED3E-4F80-4AF6-A41B-44F53DDE610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="" xmlns:a16="http://schemas.microsoft.com/office/drawing/2014/main" id="{C0B2D747-3E31-45C5-9A98-A9710A585F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="" xmlns:a16="http://schemas.microsoft.com/office/drawing/2014/main" id="{A15FD4BA-3020-462D-8BE8-B3A65B8E492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="" xmlns:a16="http://schemas.microsoft.com/office/drawing/2014/main" id="{A304284A-7318-4DD5-898C-2F6B23C778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="" xmlns:a16="http://schemas.microsoft.com/office/drawing/2014/main" id="{9DF48E66-B635-4509-B115-E0987C014E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="" xmlns:a16="http://schemas.microsoft.com/office/drawing/2014/main" id="{E3B96D94-5F5A-4F4C-810C-917BF4D266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="" xmlns:a16="http://schemas.microsoft.com/office/drawing/2014/main" id="{7F3782D6-BFF8-4389-9D39-A023ADAA92C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="" xmlns:a16="http://schemas.microsoft.com/office/drawing/2014/main" id="{ECE162D4-FCAE-441B-B5E9-C91DE62124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BD1BB63-F54C-41EC-A5D4-BAC9DE782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Substancje dodatkowe </a:t>
            </a:r>
          </a:p>
        </p:txBody>
      </p:sp>
      <p:pic>
        <p:nvPicPr>
          <p:cNvPr id="5" name="Symbol zastępczy zawartości 4" descr="Obraz zawierający wewnątrz&#10;&#10;Opis wygenerowany automatycznie">
            <a:extLst>
              <a:ext uri="{FF2B5EF4-FFF2-40B4-BE49-F238E27FC236}">
                <a16:creationId xmlns="" xmlns:a16="http://schemas.microsoft.com/office/drawing/2014/main" id="{109BCE1E-AB16-4C5A-B782-2A7119A460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310" y="934222"/>
            <a:ext cx="7809349" cy="3299450"/>
          </a:xfrm>
          <a:prstGeom prst="rect">
            <a:avLst/>
          </a:prstGeom>
        </p:spPr>
      </p:pic>
      <p:pic>
        <p:nvPicPr>
          <p:cNvPr id="21" name="Obraz 20" descr="Obraz zawierający tekst, znak&#10;&#10;Opis wygenerowany automatycznie">
            <a:extLst>
              <a:ext uri="{FF2B5EF4-FFF2-40B4-BE49-F238E27FC236}">
                <a16:creationId xmlns="" xmlns:a16="http://schemas.microsoft.com/office/drawing/2014/main" id="{0C700421-DD4D-4455-A754-F393BA2A9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890" y="274318"/>
            <a:ext cx="1597013" cy="156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11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F5C8ED5-708B-47EE-AE31-BC8CF99C2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5041" y="609600"/>
            <a:ext cx="5779134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to są substancje dodatkowe?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25F9E97C-E6E1-496A-935D-F38D75B5A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5921" y="2160589"/>
            <a:ext cx="7569200" cy="4524691"/>
          </a:xfrm>
        </p:spPr>
        <p:txBody>
          <a:bodyPr>
            <a:normAutofit/>
          </a:bodyPr>
          <a:lstStyle/>
          <a:p>
            <a:r>
              <a:rPr lang="pl-PL" sz="2800" b="1" dirty="0"/>
              <a:t>Substancje dodatkowe do żywności są to substancje dodawane w celu technologicznym, a ich obecność w żywności powinna przynieść korzyść konsumentowi</a:t>
            </a:r>
          </a:p>
          <a:p>
            <a:r>
              <a:rPr lang="pl-PL" sz="2800" b="1" dirty="0"/>
              <a:t>W Unii Europejskiej każda substancja dodatkowa ma przypisany numer poprzedzony literą E….</a:t>
            </a:r>
          </a:p>
        </p:txBody>
      </p:sp>
      <p:pic>
        <p:nvPicPr>
          <p:cNvPr id="5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6E0E7CC9-68B3-4761-8E56-3F02EA0F61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6" r="21863" b="-2"/>
          <a:stretch/>
        </p:blipFill>
        <p:spPr>
          <a:xfrm>
            <a:off x="20" y="-1"/>
            <a:ext cx="44297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31" name="Isosceles Triangle 30">
            <a:extLst>
              <a:ext uri="{FF2B5EF4-FFF2-40B4-BE49-F238E27FC236}">
                <a16:creationId xmlns="" xmlns:a16="http://schemas.microsoft.com/office/drawing/2014/main" id="{3BCB5F6A-9EB0-40B0-9D13-3023E9A205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Obraz 16" descr="Obraz zawierający tekst, znak&#10;&#10;Opis wygenerowany automatycznie">
            <a:extLst>
              <a:ext uri="{FF2B5EF4-FFF2-40B4-BE49-F238E27FC236}">
                <a16:creationId xmlns="" xmlns:a16="http://schemas.microsoft.com/office/drawing/2014/main" id="{C89B4B8D-599D-47D0-A7F1-178485567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174" y="274318"/>
            <a:ext cx="1394729" cy="136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250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, osoba&#10;&#10;Opis wygenerowany automatycznie">
            <a:extLst>
              <a:ext uri="{FF2B5EF4-FFF2-40B4-BE49-F238E27FC236}">
                <a16:creationId xmlns="" xmlns:a16="http://schemas.microsoft.com/office/drawing/2014/main" id="{776AF9FD-86EE-4782-913D-0F134A7107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r="3582" b="-3"/>
          <a:stretch/>
        </p:blipFill>
        <p:spPr>
          <a:xfrm>
            <a:off x="322048" y="-1"/>
            <a:ext cx="3966853" cy="3429000"/>
          </a:xfrm>
          <a:custGeom>
            <a:avLst/>
            <a:gdLst/>
            <a:ahLst/>
            <a:cxnLst/>
            <a:rect l="l" t="t" r="r" b="b"/>
            <a:pathLst>
              <a:path w="4551305" h="3429000">
                <a:moveTo>
                  <a:pt x="509916" y="0"/>
                </a:moveTo>
                <a:lnTo>
                  <a:pt x="4551305" y="0"/>
                </a:lnTo>
                <a:lnTo>
                  <a:pt x="4551305" y="1"/>
                </a:lnTo>
                <a:lnTo>
                  <a:pt x="3693885" y="1"/>
                </a:lnTo>
                <a:lnTo>
                  <a:pt x="3181696" y="3429000"/>
                </a:lnTo>
                <a:lnTo>
                  <a:pt x="0" y="3429000"/>
                </a:ln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BCE3DC7-B367-4BF1-B258-9043FA150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8901" y="274318"/>
            <a:ext cx="5373260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co substancje dodatkowe są stosowane do żywności?</a:t>
            </a:r>
          </a:p>
        </p:txBody>
      </p:sp>
      <p:pic>
        <p:nvPicPr>
          <p:cNvPr id="1026" name="Picture 2" descr="Dodatki do żywności – naturalne i chemiczne. Szkodliwość dodatków do  żywności - Bonavita.pl">
            <a:extLst>
              <a:ext uri="{FF2B5EF4-FFF2-40B4-BE49-F238E27FC236}">
                <a16:creationId xmlns="" xmlns:a16="http://schemas.microsoft.com/office/drawing/2014/main" id="{CB8A63D2-DCEC-4A05-9D37-6F3CECEA44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0" r="16119" b="2"/>
          <a:stretch/>
        </p:blipFill>
        <p:spPr bwMode="auto">
          <a:xfrm>
            <a:off x="-10633" y="3428999"/>
            <a:ext cx="3109433" cy="3429001"/>
          </a:xfrm>
          <a:custGeom>
            <a:avLst/>
            <a:gdLst/>
            <a:ahLst/>
            <a:cxnLst/>
            <a:rect l="l" t="t" r="r" b="b"/>
            <a:pathLst>
              <a:path w="3514376" h="3429001">
                <a:moveTo>
                  <a:pt x="332680" y="0"/>
                </a:moveTo>
                <a:lnTo>
                  <a:pt x="3514376" y="0"/>
                </a:lnTo>
                <a:lnTo>
                  <a:pt x="3002186" y="3429001"/>
                </a:lnTo>
                <a:lnTo>
                  <a:pt x="0" y="3429001"/>
                </a:lnTo>
                <a:lnTo>
                  <a:pt x="0" y="223715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="" xmlns:a16="http://schemas.microsoft.com/office/drawing/2014/main" id="{36CB27DD-D98C-4A82-9A5E-4228278257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32012" y="3428999"/>
            <a:ext cx="3251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Isosceles Triangle 30">
            <a:extLst>
              <a:ext uri="{FF2B5EF4-FFF2-40B4-BE49-F238E27FC236}">
                <a16:creationId xmlns="" xmlns:a16="http://schemas.microsoft.com/office/drawing/2014/main" id="{A912E26A-2737-4A42-92C0-4ED8933C8A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DBFCF87-56AC-4252-B84E-E034DD078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2423" y="1706880"/>
            <a:ext cx="6669256" cy="47345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400" b="1" dirty="0"/>
              <a:t>Substancje dodatkowe są stosowane w żywności w celu:</a:t>
            </a:r>
          </a:p>
          <a:p>
            <a:r>
              <a:rPr lang="pl-PL" sz="2400" b="1" dirty="0"/>
              <a:t>Przedłużenia trwałości produktów i zapewnienia ich bezpieczeństwa;</a:t>
            </a:r>
          </a:p>
          <a:p>
            <a:r>
              <a:rPr lang="pl-PL" sz="2400" b="1" dirty="0"/>
              <a:t>Zapobiegania zmianom barwy, smaku, zapachu, konsystencji;</a:t>
            </a:r>
          </a:p>
          <a:p>
            <a:r>
              <a:rPr lang="pl-PL" sz="2400" b="1" dirty="0"/>
              <a:t>Zwiększenia atrakcyjności oraz ułatwienia stosowania produktu;</a:t>
            </a:r>
          </a:p>
          <a:p>
            <a:r>
              <a:rPr lang="pl-PL" sz="2400" b="1" dirty="0"/>
              <a:t>Utrzymania stałej i powtarzalnej jakości produktu;</a:t>
            </a:r>
          </a:p>
          <a:p>
            <a:r>
              <a:rPr lang="pl-PL" sz="2400" b="1" dirty="0"/>
              <a:t>Otrzymania nowych produktów</a:t>
            </a:r>
          </a:p>
          <a:p>
            <a:endParaRPr lang="pl-PL" dirty="0"/>
          </a:p>
        </p:txBody>
      </p:sp>
      <p:pic>
        <p:nvPicPr>
          <p:cNvPr id="9" name="Obraz 8" descr="Obraz zawierający tekst, znak&#10;&#10;Opis wygenerowany automatycznie">
            <a:extLst>
              <a:ext uri="{FF2B5EF4-FFF2-40B4-BE49-F238E27FC236}">
                <a16:creationId xmlns="" xmlns:a16="http://schemas.microsoft.com/office/drawing/2014/main" id="{81D7F517-6949-46B1-8670-671B2EF179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890" y="274318"/>
            <a:ext cx="1597013" cy="156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66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283AA97-CA0C-4D29-9072-890F8F5D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974" y="487459"/>
            <a:ext cx="8596668" cy="1320800"/>
          </a:xfrm>
        </p:spPr>
        <p:txBody>
          <a:bodyPr anchor="t">
            <a:normAutofit/>
          </a:bodyPr>
          <a:lstStyle/>
          <a:p>
            <a:r>
              <a:rPr lang="pl-PL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Jakie substancje dodatkowe mogą być stosowane w żywności?</a:t>
            </a:r>
          </a:p>
        </p:txBody>
      </p:sp>
      <p:pic>
        <p:nvPicPr>
          <p:cNvPr id="9" name="Obraz 8" descr="Obraz zawierający narzędzie&#10;&#10;Opis wygenerowany automatycznie">
            <a:extLst>
              <a:ext uri="{FF2B5EF4-FFF2-40B4-BE49-F238E27FC236}">
                <a16:creationId xmlns="" xmlns:a16="http://schemas.microsoft.com/office/drawing/2014/main" id="{822B785A-EC69-4DEA-8CA8-26B50C2C1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35" y="2753360"/>
            <a:ext cx="3239816" cy="241624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C66F4F4-ACC8-436A-A711-A855C780F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6160" y="2563559"/>
            <a:ext cx="6782831" cy="35255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/>
              <a:t>W produkcji żywności w Unii Europejskiej mogą być stosowane tylko substancje dodatkowe:</a:t>
            </a:r>
          </a:p>
          <a:p>
            <a:r>
              <a:rPr lang="pl-PL" sz="2400" b="1" dirty="0"/>
              <a:t>przebadane;</a:t>
            </a:r>
          </a:p>
          <a:p>
            <a:r>
              <a:rPr lang="pl-PL" sz="2400" b="1" dirty="0"/>
              <a:t>bezpieczne;</a:t>
            </a:r>
          </a:p>
          <a:p>
            <a:r>
              <a:rPr lang="pl-PL" sz="2400" b="1" dirty="0"/>
              <a:t>dopuszczone odpowiednimi przepisami.</a:t>
            </a:r>
          </a:p>
        </p:txBody>
      </p:sp>
      <p:pic>
        <p:nvPicPr>
          <p:cNvPr id="50" name="Obraz 49" descr="Obraz zawierający tekst, znak&#10;&#10;Opis wygenerowany automatycznie">
            <a:extLst>
              <a:ext uri="{FF2B5EF4-FFF2-40B4-BE49-F238E27FC236}">
                <a16:creationId xmlns="" xmlns:a16="http://schemas.microsoft.com/office/drawing/2014/main" id="{66F3F312-EA1D-45A3-B2E0-7330AB0B2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890" y="274318"/>
            <a:ext cx="1597013" cy="156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84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D7B944B-E79C-4504-A8F1-C82DB50C5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4166066" cy="14630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Kto dba o to, aby produkty zawierające substancje dodatkowe były bezpieczne dla konsumenta?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E691708-86D1-4B14-9E59-150D2595F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400" y="3115630"/>
            <a:ext cx="5628640" cy="2756850"/>
          </a:xfrm>
        </p:spPr>
        <p:txBody>
          <a:bodyPr>
            <a:normAutofit/>
          </a:bodyPr>
          <a:lstStyle/>
          <a:p>
            <a:r>
              <a:rPr lang="pl-PL" sz="2000" b="1" dirty="0"/>
              <a:t>Producent żywności jest zobowiązany do zapewnienia bezpieczeństwa żywności, którą produkuje, w tym również w zakresie substancji dodatkowych, a ponadto…</a:t>
            </a:r>
          </a:p>
          <a:p>
            <a:endParaRPr lang="pl-PL" dirty="0"/>
          </a:p>
        </p:txBody>
      </p:sp>
      <p:pic>
        <p:nvPicPr>
          <p:cNvPr id="5" name="Obraz 4" descr="Obraz zawierający mężczyzna, wewnątrz, przygotowywanie, stół roboczy&#10;&#10;Opis wygenerowany automatycznie">
            <a:extLst>
              <a:ext uri="{FF2B5EF4-FFF2-40B4-BE49-F238E27FC236}">
                <a16:creationId xmlns="" xmlns:a16="http://schemas.microsoft.com/office/drawing/2014/main" id="{0EDDF5F5-3458-476B-AEDC-17F37F6E4E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6" r="37892" b="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49" name="Isosceles Triangle 30">
            <a:extLst>
              <a:ext uri="{FF2B5EF4-FFF2-40B4-BE49-F238E27FC236}">
                <a16:creationId xmlns="" xmlns:a16="http://schemas.microsoft.com/office/drawing/2014/main" id="{3BCB5F6A-9EB0-40B0-9D13-3023E9A205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6" name="Obraz 35" descr="Obraz zawierający tekst, znak&#10;&#10;Opis wygenerowany automatycznie">
            <a:extLst>
              <a:ext uri="{FF2B5EF4-FFF2-40B4-BE49-F238E27FC236}">
                <a16:creationId xmlns="" xmlns:a16="http://schemas.microsoft.com/office/drawing/2014/main" id="{1D3FF321-C60B-4CA9-81AB-F0C2F42F5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890" y="274318"/>
            <a:ext cx="1597013" cy="156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97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DBF6B59-4A90-4A42-9C95-EA6427418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ważna jest higiena podczas przygotowywania żywności</a:t>
            </a:r>
          </a:p>
        </p:txBody>
      </p:sp>
      <p:pic>
        <p:nvPicPr>
          <p:cNvPr id="6" name="Symbol zastępczy zawartości 5" descr="Obraz zawierający osoba, wewnątrz, deser, warzywo&#10;&#10;Opis wygenerowany automatycznie">
            <a:extLst>
              <a:ext uri="{FF2B5EF4-FFF2-40B4-BE49-F238E27FC236}">
                <a16:creationId xmlns="" xmlns:a16="http://schemas.microsoft.com/office/drawing/2014/main" id="{626FB3DB-9298-482A-8A08-BF88DCEBD4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714" y="2445068"/>
            <a:ext cx="5175249" cy="3881437"/>
          </a:xfrm>
        </p:spPr>
      </p:pic>
      <p:pic>
        <p:nvPicPr>
          <p:cNvPr id="4" name="Obraz 3" descr="Obraz zawierający tekst, znak&#10;&#10;Opis wygenerowany automatycznie">
            <a:extLst>
              <a:ext uri="{FF2B5EF4-FFF2-40B4-BE49-F238E27FC236}">
                <a16:creationId xmlns="" xmlns:a16="http://schemas.microsoft.com/office/drawing/2014/main" id="{3F84740D-DBFE-4C98-96AD-BFC81EE83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890" y="274318"/>
            <a:ext cx="1597013" cy="156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23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osoba, sala szpitalna, wewnątrz, pomieszczenie&#10;&#10;Opis wygenerowany automatycznie">
            <a:extLst>
              <a:ext uri="{FF2B5EF4-FFF2-40B4-BE49-F238E27FC236}">
                <a16:creationId xmlns="" xmlns:a16="http://schemas.microsoft.com/office/drawing/2014/main" id="{460E6065-5DA9-4006-970F-449721E631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" r="25229"/>
          <a:stretch/>
        </p:blipFill>
        <p:spPr>
          <a:xfrm>
            <a:off x="5831840" y="0"/>
            <a:ext cx="5119297" cy="6867968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98127874-4678-4B7B-92A8-C6C4DCA13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73" y="1304925"/>
            <a:ext cx="6256528" cy="52959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l-PL" sz="2000" dirty="0"/>
              <a:t>Bezpieczeństwo produktu jest sprawdzane przez Państwową Inspekcję Sanitarną, która pobiera próbki żywności i je kontroluje pod względem:</a:t>
            </a:r>
          </a:p>
          <a:p>
            <a:pPr>
              <a:lnSpc>
                <a:spcPct val="90000"/>
              </a:lnSpc>
            </a:pPr>
            <a:r>
              <a:rPr lang="pl-PL" sz="2000" dirty="0"/>
              <a:t>zawartości substancji dodatkowych;</a:t>
            </a:r>
          </a:p>
          <a:p>
            <a:pPr>
              <a:lnSpc>
                <a:spcPct val="90000"/>
              </a:lnSpc>
            </a:pPr>
            <a:r>
              <a:rPr lang="pl-PL" sz="2000" dirty="0"/>
              <a:t>prawidłowości zastosowania substancji dodatkowych w odniesieniu do obowiązujących przepisów.</a:t>
            </a:r>
          </a:p>
          <a:p>
            <a:pPr marL="0" indent="0">
              <a:lnSpc>
                <a:spcPct val="90000"/>
              </a:lnSpc>
              <a:buNone/>
            </a:pPr>
            <a:endParaRPr lang="pl-PL" sz="2000" dirty="0"/>
          </a:p>
          <a:p>
            <a:pPr marL="0" indent="0">
              <a:lnSpc>
                <a:spcPct val="90000"/>
              </a:lnSpc>
              <a:buNone/>
            </a:pPr>
            <a:r>
              <a:rPr lang="pl-PL" sz="2000" b="1" dirty="0"/>
              <a:t>Próbki żywności są pobierane z obrotu (sklepy, hurtownie) lub podczas kontroli u producenta</a:t>
            </a:r>
          </a:p>
          <a:p>
            <a:pPr>
              <a:lnSpc>
                <a:spcPct val="90000"/>
              </a:lnSpc>
            </a:pPr>
            <a:endParaRPr lang="pl-PL" sz="15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64FA5DFF-7FE6-4855-84E6-DFA78EE978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2AFD8CBA-54A3-4363-991B-B9C631BBFA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="" xmlns:a16="http://schemas.microsoft.com/office/drawing/2014/main" id="{3F088236-D655-4F88-B238-E167623580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="" xmlns:a16="http://schemas.microsoft.com/office/drawing/2014/main" id="{3DAC0C92-199E-475C-9390-119A9B0272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24">
            <a:extLst>
              <a:ext uri="{FF2B5EF4-FFF2-40B4-BE49-F238E27FC236}">
                <a16:creationId xmlns="" xmlns:a16="http://schemas.microsoft.com/office/drawing/2014/main" id="{C4CFB339-0ED8-4FE2-9EF1-6D1375B849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="" xmlns:a16="http://schemas.microsoft.com/office/drawing/2014/main" id="{31896C80-2069-4431-9C19-83B9137344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8">
            <a:extLst>
              <a:ext uri="{FF2B5EF4-FFF2-40B4-BE49-F238E27FC236}">
                <a16:creationId xmlns="" xmlns:a16="http://schemas.microsoft.com/office/drawing/2014/main" id="{BF120A21-0841-4823-B0C4-28AEBCEF9B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9">
            <a:extLst>
              <a:ext uri="{FF2B5EF4-FFF2-40B4-BE49-F238E27FC236}">
                <a16:creationId xmlns="" xmlns:a16="http://schemas.microsoft.com/office/drawing/2014/main" id="{DBB05BAE-BBD3-4289-899F-A6851503C6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9">
            <a:extLst>
              <a:ext uri="{FF2B5EF4-FFF2-40B4-BE49-F238E27FC236}">
                <a16:creationId xmlns="" xmlns:a16="http://schemas.microsoft.com/office/drawing/2014/main" id="{9874D11C-36F5-4BBE-A490-019A54E953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" name="Obraz 18" descr="Obraz zawierający tekst, znak&#10;&#10;Opis wygenerowany automatycznie">
            <a:extLst>
              <a:ext uri="{FF2B5EF4-FFF2-40B4-BE49-F238E27FC236}">
                <a16:creationId xmlns="" xmlns:a16="http://schemas.microsoft.com/office/drawing/2014/main" id="{3487A122-4C8C-4099-AD16-86D83DA0E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890" y="274318"/>
            <a:ext cx="1597013" cy="156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60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1E399A7-C6D8-4A25-984A-3885E1E0B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263553"/>
            <a:ext cx="9200091" cy="1550989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Skąd mogę wiedzieć jakie substancje dodatkowe zawiera produkt, który zamierzam kupić?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F31AAA3-F38B-4C99-BBD5-0C131C587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2028509"/>
            <a:ext cx="8776162" cy="4226213"/>
          </a:xfrm>
        </p:spPr>
        <p:txBody>
          <a:bodyPr>
            <a:normAutofit/>
          </a:bodyPr>
          <a:lstStyle/>
          <a:p>
            <a:r>
              <a:rPr lang="pl-PL" sz="2000" dirty="0"/>
              <a:t>Substancje dodatkowe do żywności muszą być uwzględnione w wykazie składników produktu, w którym zostały zastosowane.</a:t>
            </a:r>
          </a:p>
          <a:p>
            <a:r>
              <a:rPr lang="pl-PL" sz="2000" dirty="0"/>
              <a:t>Producent musi podać na etykiecie funkcję technologiczną substancji dodatkowej (np. barwnik, substancja konserwująca) oraz jej nazwę lub numer E…, np.:</a:t>
            </a:r>
          </a:p>
          <a:p>
            <a:pPr marL="0" indent="0">
              <a:buNone/>
            </a:pP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Substancja konserwująca </a:t>
            </a:r>
            <a:r>
              <a:rPr 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sorbinian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potasu</a:t>
            </a:r>
          </a:p>
          <a:p>
            <a:pPr marL="0" indent="0">
              <a:buNone/>
            </a:pP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lub</a:t>
            </a:r>
          </a:p>
          <a:p>
            <a:pPr marL="0" indent="0">
              <a:buNone/>
            </a:pP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Substancja konserwująca E 202</a:t>
            </a:r>
          </a:p>
        </p:txBody>
      </p:sp>
      <p:pic>
        <p:nvPicPr>
          <p:cNvPr id="5" name="Obraz 4" descr="Obraz zawierający mapa&#10;&#10;Opis wygenerowany automatycznie">
            <a:extLst>
              <a:ext uri="{FF2B5EF4-FFF2-40B4-BE49-F238E27FC236}">
                <a16:creationId xmlns="" xmlns:a16="http://schemas.microsoft.com/office/drawing/2014/main" id="{4DBA3DB1-7D56-4A2B-8FEE-0612D6EF2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060" y="3667760"/>
            <a:ext cx="2690415" cy="2800322"/>
          </a:xfrm>
          <a:prstGeom prst="rect">
            <a:avLst/>
          </a:prstGeom>
        </p:spPr>
      </p:pic>
      <p:pic>
        <p:nvPicPr>
          <p:cNvPr id="17" name="Obraz 16" descr="Obraz zawierający tekst, znak&#10;&#10;Opis wygenerowany automatycznie">
            <a:extLst>
              <a:ext uri="{FF2B5EF4-FFF2-40B4-BE49-F238E27FC236}">
                <a16:creationId xmlns="" xmlns:a16="http://schemas.microsoft.com/office/drawing/2014/main" id="{9FF5B468-E737-46AC-8BFA-CB2E9B98E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890" y="274318"/>
            <a:ext cx="1597013" cy="156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06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wewnątrz, owoce, świeże, porządek&#10;&#10;Opis wygenerowany automatycznie">
            <a:extLst>
              <a:ext uri="{FF2B5EF4-FFF2-40B4-BE49-F238E27FC236}">
                <a16:creationId xmlns="" xmlns:a16="http://schemas.microsoft.com/office/drawing/2014/main" id="{62FF9DDB-84B1-4EF8-B1C1-4E4BB58186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3415" b="1711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0" name="Isosceles Triangle 9">
            <a:extLst>
              <a:ext uri="{FF2B5EF4-FFF2-40B4-BE49-F238E27FC236}">
                <a16:creationId xmlns="" xmlns:a16="http://schemas.microsoft.com/office/drawing/2014/main" id="{2A4588C6-4069-4731-BFB4-10F1E6D378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Parallelogram 11">
            <a:extLst>
              <a:ext uri="{FF2B5EF4-FFF2-40B4-BE49-F238E27FC236}">
                <a16:creationId xmlns="" xmlns:a16="http://schemas.microsoft.com/office/drawing/2014/main" id="{23370524-0FE7-41B4-ABCF-7FB26B6CF1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624188" y="0"/>
            <a:ext cx="93726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9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E0A9CA40-1F57-4A6D-ACDA-F720AA468C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B2A94EDB-B0FE-4678-8E69-0F137AE3BE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="" xmlns:a16="http://schemas.microsoft.com/office/drawing/2014/main" id="{4E93B92B-0DD5-4277-9D69-972ABADC35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4867832-CC6B-43FC-8F05-5BA90B381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47" y="609600"/>
            <a:ext cx="6487955" cy="13208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Czy są produkty spożywcze, które nie zawierają substancji dodatkowych?</a:t>
            </a:r>
          </a:p>
        </p:txBody>
      </p:sp>
      <p:sp>
        <p:nvSpPr>
          <p:cNvPr id="20" name="Rectangle 25">
            <a:extLst>
              <a:ext uri="{FF2B5EF4-FFF2-40B4-BE49-F238E27FC236}">
                <a16:creationId xmlns="" xmlns:a16="http://schemas.microsoft.com/office/drawing/2014/main" id="{7CE87768-354E-4E3F-8202-9F387CF505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="" xmlns:a16="http://schemas.microsoft.com/office/drawing/2014/main" id="{09E5B98F-BD75-4A30-BF72-0A91074702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BE7141D-7132-45E9-B521-9417F28D2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47" y="2159000"/>
            <a:ext cx="6487955" cy="3882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/>
              <a:t>Substancji dodatkowych nie wolno dodawać do produktów takich jak:</a:t>
            </a:r>
          </a:p>
          <a:p>
            <a:r>
              <a:rPr lang="pl-PL" sz="2000" b="1" dirty="0"/>
              <a:t>świeże owoce i warzywa;</a:t>
            </a:r>
          </a:p>
          <a:p>
            <a:r>
              <a:rPr lang="pl-PL" sz="2000" b="1" dirty="0"/>
              <a:t>mleko;</a:t>
            </a:r>
          </a:p>
          <a:p>
            <a:r>
              <a:rPr lang="pl-PL" sz="2000" b="1" dirty="0"/>
              <a:t>świeże mięso, w tym mięso mielone;</a:t>
            </a:r>
          </a:p>
          <a:p>
            <a:r>
              <a:rPr lang="pl-PL" sz="2000" b="1" dirty="0"/>
              <a:t>kasze, mąki, surowe płatki zbożowe;</a:t>
            </a:r>
          </a:p>
          <a:p>
            <a:r>
              <a:rPr lang="pl-PL" sz="2000" b="1" dirty="0"/>
              <a:t>kawa i herbata bez dodatków smakowych;</a:t>
            </a:r>
          </a:p>
          <a:p>
            <a:r>
              <a:rPr lang="pl-PL" sz="2000" b="1" dirty="0"/>
              <a:t>miód.</a:t>
            </a:r>
          </a:p>
        </p:txBody>
      </p:sp>
      <p:sp>
        <p:nvSpPr>
          <p:cNvPr id="24" name="Rectangle 27">
            <a:extLst>
              <a:ext uri="{FF2B5EF4-FFF2-40B4-BE49-F238E27FC236}">
                <a16:creationId xmlns="" xmlns:a16="http://schemas.microsoft.com/office/drawing/2014/main" id="{8AAB91E3-41BE-4478-BF23-A24D43E146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8">
            <a:extLst>
              <a:ext uri="{FF2B5EF4-FFF2-40B4-BE49-F238E27FC236}">
                <a16:creationId xmlns="" xmlns:a16="http://schemas.microsoft.com/office/drawing/2014/main" id="{96DFC7EA-8516-41F1-8ED9-C0A8E1E086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9">
            <a:extLst>
              <a:ext uri="{FF2B5EF4-FFF2-40B4-BE49-F238E27FC236}">
                <a16:creationId xmlns="" xmlns:a16="http://schemas.microsoft.com/office/drawing/2014/main" id="{E24E972C-8744-4CFA-B783-41EA3CC381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="" xmlns:a16="http://schemas.microsoft.com/office/drawing/2014/main" id="{C7C88F2E-E233-48BA-B85F-D06BA522B7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" name="Obraz 18" descr="Obraz zawierający tekst, znak&#10;&#10;Opis wygenerowany automatycznie">
            <a:extLst>
              <a:ext uri="{FF2B5EF4-FFF2-40B4-BE49-F238E27FC236}">
                <a16:creationId xmlns="" xmlns:a16="http://schemas.microsoft.com/office/drawing/2014/main" id="{BD8A0711-E382-4947-B4D6-3686C18C9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890" y="274318"/>
            <a:ext cx="1597013" cy="156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03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żywność, wewnątrz, zamknąć&#10;&#10;Opis wygenerowany automatycznie">
            <a:extLst>
              <a:ext uri="{FF2B5EF4-FFF2-40B4-BE49-F238E27FC236}">
                <a16:creationId xmlns="" xmlns:a16="http://schemas.microsoft.com/office/drawing/2014/main" id="{64B488AA-911D-46C5-8771-F1280E2B5F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2020" b="11372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31" name="Isosceles Triangle 30">
            <a:extLst>
              <a:ext uri="{FF2B5EF4-FFF2-40B4-BE49-F238E27FC236}">
                <a16:creationId xmlns="" xmlns:a16="http://schemas.microsoft.com/office/drawing/2014/main" id="{2A4588C6-4069-4731-BFB4-10F1E6D378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Parallelogram 32">
            <a:extLst>
              <a:ext uri="{FF2B5EF4-FFF2-40B4-BE49-F238E27FC236}">
                <a16:creationId xmlns="" xmlns:a16="http://schemas.microsoft.com/office/drawing/2014/main" id="{23370524-0FE7-41B4-ABCF-7FB26B6CF1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624188" y="0"/>
            <a:ext cx="93726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9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E0A9CA40-1F57-4A6D-ACDA-F720AA468C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B2A94EDB-B0FE-4678-8E69-0F137AE3BE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23">
            <a:extLst>
              <a:ext uri="{FF2B5EF4-FFF2-40B4-BE49-F238E27FC236}">
                <a16:creationId xmlns="" xmlns:a16="http://schemas.microsoft.com/office/drawing/2014/main" id="{4E93B92B-0DD5-4277-9D69-972ABADC35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83CFB83-9039-448B-BF1D-025C0F549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6544" y="393700"/>
            <a:ext cx="6487955" cy="13208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Jakie korzyści wynikają dla konsumenta z zastosowania substancji dodatkowych?</a:t>
            </a:r>
          </a:p>
        </p:txBody>
      </p:sp>
      <p:sp>
        <p:nvSpPr>
          <p:cNvPr id="41" name="Rectangle 25">
            <a:extLst>
              <a:ext uri="{FF2B5EF4-FFF2-40B4-BE49-F238E27FC236}">
                <a16:creationId xmlns="" xmlns:a16="http://schemas.microsoft.com/office/drawing/2014/main" id="{7CE87768-354E-4E3F-8202-9F387CF505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Isosceles Triangle 42">
            <a:extLst>
              <a:ext uri="{FF2B5EF4-FFF2-40B4-BE49-F238E27FC236}">
                <a16:creationId xmlns="" xmlns:a16="http://schemas.microsoft.com/office/drawing/2014/main" id="{09E5B98F-BD75-4A30-BF72-0A91074702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44EEBA5-B861-4C25-B0B8-EC97DF9D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46" y="2159000"/>
            <a:ext cx="7804165" cy="4566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/>
              <a:t>1. Dzięki zastosowaniu azotynu sodu E 250:</a:t>
            </a:r>
          </a:p>
          <a:p>
            <a:r>
              <a:rPr lang="pl-PL" sz="2000" b="1" dirty="0"/>
              <a:t>wędliny są bezpieczne dla konsumenta podczas całego okresu przydatności ich do spożycia. Azotyn sodu zapobiega rozwojowi pałeczki jadu kiełbasianego, która wytwarza toksynę o nazwie </a:t>
            </a:r>
            <a:r>
              <a:rPr lang="pl-PL" sz="2000" b="1" dirty="0" err="1"/>
              <a:t>botulina</a:t>
            </a:r>
            <a:r>
              <a:rPr lang="pl-PL" sz="2000" b="1" dirty="0"/>
              <a:t> (jad kiełbasiany) powodującą poważne zatrucia lub nawet zgony;</a:t>
            </a:r>
          </a:p>
          <a:p>
            <a:r>
              <a:rPr lang="pl-PL" sz="2000" b="1" dirty="0"/>
              <a:t>wędliny zachowują różową barwę nawet po obróbce cieplnej;</a:t>
            </a:r>
          </a:p>
          <a:p>
            <a:r>
              <a:rPr lang="pl-PL" sz="2000" b="1" dirty="0"/>
              <a:t>wędliny mają charakterystyczny smak i zapach pożądany przez konsumenta.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5" name="Rectangle 27">
            <a:extLst>
              <a:ext uri="{FF2B5EF4-FFF2-40B4-BE49-F238E27FC236}">
                <a16:creationId xmlns="" xmlns:a16="http://schemas.microsoft.com/office/drawing/2014/main" id="{8AAB91E3-41BE-4478-BF23-A24D43E146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28">
            <a:extLst>
              <a:ext uri="{FF2B5EF4-FFF2-40B4-BE49-F238E27FC236}">
                <a16:creationId xmlns="" xmlns:a16="http://schemas.microsoft.com/office/drawing/2014/main" id="{96DFC7EA-8516-41F1-8ED9-C0A8E1E086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Rectangle 29">
            <a:extLst>
              <a:ext uri="{FF2B5EF4-FFF2-40B4-BE49-F238E27FC236}">
                <a16:creationId xmlns="" xmlns:a16="http://schemas.microsoft.com/office/drawing/2014/main" id="{E24E972C-8744-4CFA-B783-41EA3CC381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Isosceles Triangle 50">
            <a:extLst>
              <a:ext uri="{FF2B5EF4-FFF2-40B4-BE49-F238E27FC236}">
                <a16:creationId xmlns="" xmlns:a16="http://schemas.microsoft.com/office/drawing/2014/main" id="{C7C88F2E-E233-48BA-B85F-D06BA522B7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7" name="Obraz 26" descr="Obraz zawierający tekst, znak&#10;&#10;Opis wygenerowany automatycznie">
            <a:extLst>
              <a:ext uri="{FF2B5EF4-FFF2-40B4-BE49-F238E27FC236}">
                <a16:creationId xmlns="" xmlns:a16="http://schemas.microsoft.com/office/drawing/2014/main" id="{AA16E8FD-8795-4686-83EE-C9291CCA1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890" y="274318"/>
            <a:ext cx="1597013" cy="156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88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żywność, chleb, kilka, świeże&#10;&#10;Opis wygenerowany automatycznie">
            <a:extLst>
              <a:ext uri="{FF2B5EF4-FFF2-40B4-BE49-F238E27FC236}">
                <a16:creationId xmlns="" xmlns:a16="http://schemas.microsoft.com/office/drawing/2014/main" id="{9C1E5A79-A011-4432-8AAA-6B36421EDF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" r="16228"/>
          <a:stretch/>
        </p:blipFill>
        <p:spPr>
          <a:xfrm>
            <a:off x="6096000" y="-1"/>
            <a:ext cx="609600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A0ACCC0-63D8-4BC2-A4FF-7ABAE5CD7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559" y="1706880"/>
            <a:ext cx="6508115" cy="3550920"/>
          </a:xfrm>
        </p:spPr>
        <p:txBody>
          <a:bodyPr>
            <a:noAutofit/>
          </a:bodyPr>
          <a:lstStyle/>
          <a:p>
            <a:r>
              <a:rPr lang="pl-PL" sz="2400" b="1" dirty="0"/>
              <a:t>2. Dzięki zastosowaniu substancji słodzących możliwe jest utrzymanie właściwego smaku produktów o obniżonej wartości energetycznej lub bez dodatku cukru (napoje bezalkoholowe, cukierki, produkty czekoladowe, desery)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64FA5DFF-7FE6-4855-84E6-DFA78EE978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2AFD8CBA-54A3-4363-991B-B9C631BBFA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="" xmlns:a16="http://schemas.microsoft.com/office/drawing/2014/main" id="{3F088236-D655-4F88-B238-E167623580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="" xmlns:a16="http://schemas.microsoft.com/office/drawing/2014/main" id="{3DAC0C92-199E-475C-9390-119A9B0272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="" xmlns:a16="http://schemas.microsoft.com/office/drawing/2014/main" id="{C4CFB339-0ED8-4FE2-9EF1-6D1375B849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="" xmlns:a16="http://schemas.microsoft.com/office/drawing/2014/main" id="{31896C80-2069-4431-9C19-83B9137344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="" xmlns:a16="http://schemas.microsoft.com/office/drawing/2014/main" id="{BF120A21-0841-4823-B0C4-28AEBCEF9B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="" xmlns:a16="http://schemas.microsoft.com/office/drawing/2014/main" id="{DBB05BAE-BBD3-4289-899F-A6851503C6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="" xmlns:a16="http://schemas.microsoft.com/office/drawing/2014/main" id="{9874D11C-36F5-4BBE-A490-019A54E953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Obraz 12" descr="Obraz zawierający tekst, znak&#10;&#10;Opis wygenerowany automatycznie">
            <a:extLst>
              <a:ext uri="{FF2B5EF4-FFF2-40B4-BE49-F238E27FC236}">
                <a16:creationId xmlns="" xmlns:a16="http://schemas.microsoft.com/office/drawing/2014/main" id="{CFF26679-871D-4E33-B94C-729B10850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890" y="274318"/>
            <a:ext cx="1597013" cy="156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49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kubek, żelatyna, żywność, kontener&#10;&#10;Opis wygenerowany automatycznie">
            <a:extLst>
              <a:ext uri="{FF2B5EF4-FFF2-40B4-BE49-F238E27FC236}">
                <a16:creationId xmlns="" xmlns:a16="http://schemas.microsoft.com/office/drawing/2014/main" id="{A4C980D1-6216-40A3-813D-B8A5EB6BA2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0" r="17841"/>
          <a:stretch/>
        </p:blipFill>
        <p:spPr>
          <a:xfrm>
            <a:off x="5872480" y="-1"/>
            <a:ext cx="631952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94B139AC-EAD2-4BDC-84B9-F86107BA0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207" y="3229083"/>
            <a:ext cx="6654800" cy="1994850"/>
          </a:xfrm>
        </p:spPr>
        <p:txBody>
          <a:bodyPr>
            <a:normAutofit/>
          </a:bodyPr>
          <a:lstStyle/>
          <a:p>
            <a:r>
              <a:rPr lang="pl-PL" sz="2400" b="1" dirty="0"/>
              <a:t>3. Zastosowanie niektórych emulgatorów  i substancji zagęszczających umożliwia produkcję pieczywa i makaronów bezglutenowych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64FA5DFF-7FE6-4855-84E6-DFA78EE978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2AFD8CBA-54A3-4363-991B-B9C631BBFA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23">
            <a:extLst>
              <a:ext uri="{FF2B5EF4-FFF2-40B4-BE49-F238E27FC236}">
                <a16:creationId xmlns="" xmlns:a16="http://schemas.microsoft.com/office/drawing/2014/main" id="{3F088236-D655-4F88-B238-E167623580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Rectangle 25">
            <a:extLst>
              <a:ext uri="{FF2B5EF4-FFF2-40B4-BE49-F238E27FC236}">
                <a16:creationId xmlns="" xmlns:a16="http://schemas.microsoft.com/office/drawing/2014/main" id="{3DAC0C92-199E-475C-9390-119A9B0272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Isosceles Triangle 24">
            <a:extLst>
              <a:ext uri="{FF2B5EF4-FFF2-40B4-BE49-F238E27FC236}">
                <a16:creationId xmlns="" xmlns:a16="http://schemas.microsoft.com/office/drawing/2014/main" id="{C4CFB339-0ED8-4FE2-9EF1-6D1375B849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Rectangle 27">
            <a:extLst>
              <a:ext uri="{FF2B5EF4-FFF2-40B4-BE49-F238E27FC236}">
                <a16:creationId xmlns="" xmlns:a16="http://schemas.microsoft.com/office/drawing/2014/main" id="{31896C80-2069-4431-9C19-83B9137344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Rectangle 28">
            <a:extLst>
              <a:ext uri="{FF2B5EF4-FFF2-40B4-BE49-F238E27FC236}">
                <a16:creationId xmlns="" xmlns:a16="http://schemas.microsoft.com/office/drawing/2014/main" id="{BF120A21-0841-4823-B0C4-28AEBCEF9B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Rectangle 29">
            <a:extLst>
              <a:ext uri="{FF2B5EF4-FFF2-40B4-BE49-F238E27FC236}">
                <a16:creationId xmlns="" xmlns:a16="http://schemas.microsoft.com/office/drawing/2014/main" id="{DBB05BAE-BBD3-4289-899F-A6851503C6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Isosceles Triangle 29">
            <a:extLst>
              <a:ext uri="{FF2B5EF4-FFF2-40B4-BE49-F238E27FC236}">
                <a16:creationId xmlns="" xmlns:a16="http://schemas.microsoft.com/office/drawing/2014/main" id="{9874D11C-36F5-4BBE-A490-019A54E953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Obraz 13" descr="Obraz zawierający tekst, znak&#10;&#10;Opis wygenerowany automatycznie">
            <a:extLst>
              <a:ext uri="{FF2B5EF4-FFF2-40B4-BE49-F238E27FC236}">
                <a16:creationId xmlns="" xmlns:a16="http://schemas.microsoft.com/office/drawing/2014/main" id="{DB4F9BB7-6F27-48A5-B807-694A7ACA4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890" y="274318"/>
            <a:ext cx="1597013" cy="156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68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FBA8608-DD8E-4D05-AA8D-780432419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888" y="619125"/>
            <a:ext cx="4369266" cy="1320800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Utrzymuj czystość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7049C2C-4274-4582-BAD9-818BD6E2E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726" y="2833077"/>
            <a:ext cx="7529530" cy="2705101"/>
          </a:xfrm>
        </p:spPr>
        <p:txBody>
          <a:bodyPr>
            <a:noAutofit/>
          </a:bodyPr>
          <a:lstStyle/>
          <a:p>
            <a:pPr algn="just"/>
            <a:r>
              <a:rPr lang="pl-PL" sz="2400" b="1" dirty="0"/>
              <a:t>Powierzchnie i sprzęty wykorzystywane podczas przygotowania żywności </a:t>
            </a:r>
            <a:r>
              <a:rPr lang="pl-PL" sz="2400" b="1" dirty="0">
                <a:solidFill>
                  <a:srgbClr val="FF0000"/>
                </a:solidFill>
              </a:rPr>
              <a:t>– myj i odkażaj </a:t>
            </a:r>
          </a:p>
          <a:p>
            <a:pPr algn="just"/>
            <a:r>
              <a:rPr lang="pl-PL" sz="2400" b="1" dirty="0">
                <a:solidFill>
                  <a:srgbClr val="FF0000"/>
                </a:solidFill>
              </a:rPr>
              <a:t>Zabezpiecz żywność </a:t>
            </a:r>
            <a:r>
              <a:rPr lang="pl-PL" sz="2400" b="1" dirty="0"/>
              <a:t>a także całą kuchnie przed owadami i innymi zwierzętami</a:t>
            </a:r>
          </a:p>
        </p:txBody>
      </p:sp>
      <p:pic>
        <p:nvPicPr>
          <p:cNvPr id="5" name="Obraz 4" descr="Obraz zawierający banan, owoce, kot&#10;&#10;Opis wygenerowany automatycznie">
            <a:extLst>
              <a:ext uri="{FF2B5EF4-FFF2-40B4-BE49-F238E27FC236}">
                <a16:creationId xmlns="" xmlns:a16="http://schemas.microsoft.com/office/drawing/2014/main" id="{1969AEF3-EACF-4D50-9E45-7FFF84F4AB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8" r="22999"/>
          <a:stretch/>
        </p:blipFill>
        <p:spPr>
          <a:xfrm>
            <a:off x="21" y="-1"/>
            <a:ext cx="3695678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="" xmlns:a16="http://schemas.microsoft.com/office/drawing/2014/main" id="{3BCB5F6A-9EB0-40B0-9D13-3023E9A205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Obraz 6" descr="Obraz zawierający tekst, znak&#10;&#10;Opis wygenerowany automatycznie">
            <a:extLst>
              <a:ext uri="{FF2B5EF4-FFF2-40B4-BE49-F238E27FC236}">
                <a16:creationId xmlns="" xmlns:a16="http://schemas.microsoft.com/office/drawing/2014/main" id="{8044B453-EE8F-4344-9FBB-FC26F0F82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890" y="274318"/>
            <a:ext cx="1597013" cy="156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81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F60EF20-F123-4F7A-8C50-FD7A6670B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20115"/>
            <a:ext cx="8596668" cy="1320800"/>
          </a:xfrm>
        </p:spPr>
        <p:txBody>
          <a:bodyPr/>
          <a:lstStyle/>
          <a:p>
            <a:r>
              <a:rPr lang="pl-PL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Oddzielaj żywność surową od ugotowanej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BD6BE32-3BA9-4C6B-A855-682080559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96" y="1640915"/>
            <a:ext cx="9764183" cy="3880773"/>
          </a:xfrm>
        </p:spPr>
        <p:txBody>
          <a:bodyPr/>
          <a:lstStyle/>
          <a:p>
            <a:pPr algn="just"/>
            <a:r>
              <a:rPr lang="pl-PL" sz="2400" b="1" dirty="0">
                <a:solidFill>
                  <a:srgbClr val="FF0000"/>
                </a:solidFill>
              </a:rPr>
              <a:t>Oddziel</a:t>
            </a:r>
            <a:r>
              <a:rPr lang="pl-PL" sz="2400" b="1" dirty="0"/>
              <a:t> surowe mięso, ryby, owoce morza od innej żywności zwłaszcza do bezpośredniego spożycia,</a:t>
            </a:r>
          </a:p>
          <a:p>
            <a:pPr algn="just"/>
            <a:r>
              <a:rPr lang="pl-PL" sz="2400" b="1" dirty="0"/>
              <a:t>Przy przygotowaniu dań z udziałem surowego mięsa, ryb, owoców morza </a:t>
            </a:r>
            <a:r>
              <a:rPr lang="pl-PL" sz="2400" b="1" dirty="0">
                <a:solidFill>
                  <a:srgbClr val="FF0000"/>
                </a:solidFill>
              </a:rPr>
              <a:t>używaj oddzielnego sprzętu i przedmiotów</a:t>
            </a:r>
            <a:r>
              <a:rPr lang="pl-PL" sz="2400" b="1" dirty="0"/>
              <a:t>, np. noży i desek do krojenia,</a:t>
            </a:r>
          </a:p>
          <a:p>
            <a:pPr algn="just"/>
            <a:r>
              <a:rPr lang="pl-PL" sz="2400" b="1" dirty="0">
                <a:solidFill>
                  <a:srgbClr val="FF0000"/>
                </a:solidFill>
              </a:rPr>
              <a:t>Przechowuj żywność w oddzielnych pojemnikach</a:t>
            </a:r>
            <a:r>
              <a:rPr lang="pl-PL" sz="2400" b="1" dirty="0"/>
              <a:t>, tak aby nie dopuścić do kontaktu między żywnością surową a już ugotowaną</a:t>
            </a:r>
          </a:p>
          <a:p>
            <a:endParaRPr lang="pl-PL" dirty="0"/>
          </a:p>
        </p:txBody>
      </p:sp>
      <p:pic>
        <p:nvPicPr>
          <p:cNvPr id="9" name="Obraz 8" descr="Obraz zawierający wewnątrz, robot kuchenny&#10;&#10;Opis wygenerowany automatycznie">
            <a:extLst>
              <a:ext uri="{FF2B5EF4-FFF2-40B4-BE49-F238E27FC236}">
                <a16:creationId xmlns="" xmlns:a16="http://schemas.microsoft.com/office/drawing/2014/main" id="{8C772852-B913-4A89-9FAA-508161BB9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0" y="4629122"/>
            <a:ext cx="3444240" cy="2176429"/>
          </a:xfrm>
          <a:prstGeom prst="rect">
            <a:avLst/>
          </a:prstGeom>
        </p:spPr>
      </p:pic>
      <p:pic>
        <p:nvPicPr>
          <p:cNvPr id="21" name="Obraz 20" descr="Obraz zawierający tekst, znak&#10;&#10;Opis wygenerowany automatycznie">
            <a:extLst>
              <a:ext uri="{FF2B5EF4-FFF2-40B4-BE49-F238E27FC236}">
                <a16:creationId xmlns="" xmlns:a16="http://schemas.microsoft.com/office/drawing/2014/main" id="{C372912D-C82B-4DF8-9CAA-E536E237C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890" y="274318"/>
            <a:ext cx="1597013" cy="156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00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31B1379-59DB-478F-A643-6B7ED10BB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6750"/>
          </a:xfrm>
        </p:spPr>
        <p:txBody>
          <a:bodyPr/>
          <a:lstStyle/>
          <a:p>
            <a:r>
              <a:rPr lang="pl-PL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Gotuj dokładnie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B108A2DD-E5B4-4C8F-911C-3BF9D5B26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1495425"/>
            <a:ext cx="9020175" cy="4629150"/>
          </a:xfrm>
        </p:spPr>
        <p:txBody>
          <a:bodyPr>
            <a:normAutofit/>
          </a:bodyPr>
          <a:lstStyle/>
          <a:p>
            <a:pPr algn="just"/>
            <a:r>
              <a:rPr lang="pl-PL" sz="2400" b="1" dirty="0"/>
              <a:t>Gotuj dokładnie, przede wszystkim mięso, drób, jaja                  i owoce morza;</a:t>
            </a:r>
          </a:p>
          <a:p>
            <a:pPr algn="just"/>
            <a:r>
              <a:rPr lang="pl-PL" sz="2400" b="1" dirty="0"/>
              <a:t>Żywność taką jak np. zupy, sosy doprowadzaj do wrzenia tak, aby zyskać pewność, że osiągnęła ona temperaturę 70</a:t>
            </a:r>
            <a:r>
              <a:rPr lang="pl-PL" sz="2400" b="1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 </a:t>
            </a:r>
            <a:r>
              <a:rPr lang="pl-PL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C;</a:t>
            </a:r>
          </a:p>
          <a:p>
            <a:pPr algn="just"/>
            <a:r>
              <a:rPr lang="pl-PL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Mięso i ryby smaż bądź piecz , do czasu by mieć pewność, że soki z wnętrza tych produktów są czyste-nie różowe;</a:t>
            </a:r>
          </a:p>
          <a:p>
            <a:pPr algn="just"/>
            <a:r>
              <a:rPr lang="pl-PL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Wcześniej przygotowaną żywność przed spożyciem także odgrzewaj do temperatury powyżej </a:t>
            </a:r>
            <a:r>
              <a:rPr lang="pl-PL" sz="2400" b="1" dirty="0"/>
              <a:t>70</a:t>
            </a:r>
            <a:r>
              <a:rPr lang="pl-PL" sz="2400" b="1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 </a:t>
            </a:r>
            <a:r>
              <a:rPr lang="pl-PL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C.</a:t>
            </a:r>
          </a:p>
          <a:p>
            <a:endParaRPr lang="pl-PL" sz="2000" dirty="0"/>
          </a:p>
        </p:txBody>
      </p:sp>
      <p:pic>
        <p:nvPicPr>
          <p:cNvPr id="4" name="Obraz 3" descr="Obraz zawierający tekst, znak&#10;&#10;Opis wygenerowany automatycznie">
            <a:extLst>
              <a:ext uri="{FF2B5EF4-FFF2-40B4-BE49-F238E27FC236}">
                <a16:creationId xmlns="" xmlns:a16="http://schemas.microsoft.com/office/drawing/2014/main" id="{2890DA10-90D6-4BD0-ACDD-8D64DB4B6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890" y="274318"/>
            <a:ext cx="1597013" cy="156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52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lodówka, urządzenie, wewnątrz, otwarte&#10;&#10;Opis wygenerowany automatycznie">
            <a:extLst>
              <a:ext uri="{FF2B5EF4-FFF2-40B4-BE49-F238E27FC236}">
                <a16:creationId xmlns="" xmlns:a16="http://schemas.microsoft.com/office/drawing/2014/main" id="{F18DADBD-7E70-4DB1-A9CF-B9576428A4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4" r="907" b="-2"/>
          <a:stretch/>
        </p:blipFill>
        <p:spPr>
          <a:xfrm>
            <a:off x="6267450" y="-1"/>
            <a:ext cx="5924549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91C918C-8661-4F9E-AE92-A7AA8B82A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360" y="683551"/>
            <a:ext cx="6086090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Utrzymuj żywność w odpowiedniej temperaturze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D029D9F-F1B8-4F3C-960F-58F539743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98" y="2687903"/>
            <a:ext cx="6524625" cy="3880773"/>
          </a:xfrm>
        </p:spPr>
        <p:txBody>
          <a:bodyPr>
            <a:normAutofit/>
          </a:bodyPr>
          <a:lstStyle/>
          <a:p>
            <a:pPr algn="just"/>
            <a:r>
              <a:rPr lang="pl-PL" sz="2400" b="1" dirty="0"/>
              <a:t>Nigdy nie pozostawiaj ugotowanej żywności w temperaturze pokojowej przez dłuższy czas niż </a:t>
            </a:r>
            <a:r>
              <a:rPr lang="pl-PL" sz="2400" b="1" dirty="0">
                <a:solidFill>
                  <a:srgbClr val="FF0000"/>
                </a:solidFill>
              </a:rPr>
              <a:t>dwie godziny</a:t>
            </a:r>
            <a:r>
              <a:rPr lang="pl-PL" sz="2400" b="1" dirty="0"/>
              <a:t>;</a:t>
            </a:r>
          </a:p>
          <a:p>
            <a:pPr algn="just"/>
            <a:r>
              <a:rPr lang="pl-PL" sz="2400" b="1" dirty="0"/>
              <a:t>Utrzymuj wysoką temperaturę </a:t>
            </a:r>
            <a:r>
              <a:rPr lang="pl-PL" sz="2400" b="1" dirty="0">
                <a:solidFill>
                  <a:srgbClr val="FF0000"/>
                </a:solidFill>
              </a:rPr>
              <a:t>(powyżej 60</a:t>
            </a:r>
            <a:r>
              <a:rPr lang="pl-PL" sz="2400" b="1" baseline="30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o </a:t>
            </a:r>
            <a:r>
              <a:rPr lang="pl-PL" sz="24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C)</a:t>
            </a:r>
            <a:r>
              <a:rPr lang="pl-PL" sz="2400" b="1" dirty="0">
                <a:effectLst/>
                <a:ea typeface="Times New Roman" panose="02020603050405020304" pitchFamily="18" charset="0"/>
              </a:rPr>
              <a:t> gotowanych potraw tuż przed podaniem.</a:t>
            </a:r>
            <a:endParaRPr lang="pl-PL" sz="2400" b="1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64FA5DFF-7FE6-4855-84E6-DFA78EE978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2AFD8CBA-54A3-4363-991B-B9C631BBFA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="" xmlns:a16="http://schemas.microsoft.com/office/drawing/2014/main" id="{3F088236-D655-4F88-B238-E167623580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="" xmlns:a16="http://schemas.microsoft.com/office/drawing/2014/main" id="{3DAC0C92-199E-475C-9390-119A9B0272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="" xmlns:a16="http://schemas.microsoft.com/office/drawing/2014/main" id="{C4CFB339-0ED8-4FE2-9EF1-6D1375B849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="" xmlns:a16="http://schemas.microsoft.com/office/drawing/2014/main" id="{31896C80-2069-4431-9C19-83B9137344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="" xmlns:a16="http://schemas.microsoft.com/office/drawing/2014/main" id="{BF120A21-0841-4823-B0C4-28AEBCEF9B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="" xmlns:a16="http://schemas.microsoft.com/office/drawing/2014/main" id="{DBB05BAE-BBD3-4289-899F-A6851503C6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="" xmlns:a16="http://schemas.microsoft.com/office/drawing/2014/main" id="{9874D11C-36F5-4BBE-A490-019A54E953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Obraz 14" descr="Obraz zawierający tekst, znak&#10;&#10;Opis wygenerowany automatycznie">
            <a:extLst>
              <a:ext uri="{FF2B5EF4-FFF2-40B4-BE49-F238E27FC236}">
                <a16:creationId xmlns="" xmlns:a16="http://schemas.microsoft.com/office/drawing/2014/main" id="{33D16687-A374-4827-9F39-85EBD6866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663" y="274319"/>
            <a:ext cx="1379240" cy="135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30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kubek, miska, przybory kuchenne, patelnia&#10;&#10;Opis wygenerowany automatycznie">
            <a:extLst>
              <a:ext uri="{FF2B5EF4-FFF2-40B4-BE49-F238E27FC236}">
                <a16:creationId xmlns="" xmlns:a16="http://schemas.microsoft.com/office/drawing/2014/main" id="{D4D23FC6-4EFD-4CC3-B71A-48C13B7AB3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3391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0" name="Isosceles Triangle 9">
            <a:extLst>
              <a:ext uri="{FF2B5EF4-FFF2-40B4-BE49-F238E27FC236}">
                <a16:creationId xmlns="" xmlns:a16="http://schemas.microsoft.com/office/drawing/2014/main" id="{2A4588C6-4069-4731-BFB4-10F1E6D378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Parallelogram 11">
            <a:extLst>
              <a:ext uri="{FF2B5EF4-FFF2-40B4-BE49-F238E27FC236}">
                <a16:creationId xmlns="" xmlns:a16="http://schemas.microsoft.com/office/drawing/2014/main" id="{23370524-0FE7-41B4-ABCF-7FB26B6CF1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624188" y="0"/>
            <a:ext cx="93726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9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E0A9CA40-1F57-4A6D-ACDA-F720AA468C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B2A94EDB-B0FE-4678-8E69-0F137AE3BE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="" xmlns:a16="http://schemas.microsoft.com/office/drawing/2014/main" id="{4E93B92B-0DD5-4277-9D69-972ABADC35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ytuł 1">
            <a:extLst>
              <a:ext uri="{FF2B5EF4-FFF2-40B4-BE49-F238E27FC236}">
                <a16:creationId xmlns="" xmlns:a16="http://schemas.microsoft.com/office/drawing/2014/main" id="{E40E73C7-F39F-4AC2-A260-847F92260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47" y="609600"/>
            <a:ext cx="6487955" cy="1320800"/>
          </a:xfrm>
        </p:spPr>
        <p:txBody>
          <a:bodyPr anchor="t">
            <a:normAutofit/>
          </a:bodyPr>
          <a:lstStyle/>
          <a:p>
            <a:r>
              <a:rPr lang="pl-PL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Utrzymuj żywność w odpowiedniej temperaturze</a:t>
            </a:r>
          </a:p>
        </p:txBody>
      </p:sp>
      <p:sp>
        <p:nvSpPr>
          <p:cNvPr id="20" name="Rectangle 25">
            <a:extLst>
              <a:ext uri="{FF2B5EF4-FFF2-40B4-BE49-F238E27FC236}">
                <a16:creationId xmlns="" xmlns:a16="http://schemas.microsoft.com/office/drawing/2014/main" id="{7CE87768-354E-4E3F-8202-9F387CF505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="" xmlns:a16="http://schemas.microsoft.com/office/drawing/2014/main" id="{09E5B98F-BD75-4A30-BF72-0A91074702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8E8C8BB-3AD3-4EE2-8562-A00135B2C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0530" y="3292475"/>
            <a:ext cx="8370887" cy="1812925"/>
          </a:xfrm>
        </p:spPr>
        <p:txBody>
          <a:bodyPr>
            <a:normAutofit/>
          </a:bodyPr>
          <a:lstStyle/>
          <a:p>
            <a:pPr algn="just"/>
            <a:r>
              <a:rPr lang="pl-PL" sz="2400" dirty="0"/>
              <a:t>Nie rozmrażaj zamrożonej żywności w temperaturze pokojowej (zanurz produkt w ciepłej wodzie lub użyj urządzeń grzejnych).</a:t>
            </a:r>
          </a:p>
        </p:txBody>
      </p:sp>
      <p:sp>
        <p:nvSpPr>
          <p:cNvPr id="24" name="Rectangle 27">
            <a:extLst>
              <a:ext uri="{FF2B5EF4-FFF2-40B4-BE49-F238E27FC236}">
                <a16:creationId xmlns="" xmlns:a16="http://schemas.microsoft.com/office/drawing/2014/main" id="{8AAB91E3-41BE-4478-BF23-A24D43E146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8">
            <a:extLst>
              <a:ext uri="{FF2B5EF4-FFF2-40B4-BE49-F238E27FC236}">
                <a16:creationId xmlns="" xmlns:a16="http://schemas.microsoft.com/office/drawing/2014/main" id="{96DFC7EA-8516-41F1-8ED9-C0A8E1E086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9">
            <a:extLst>
              <a:ext uri="{FF2B5EF4-FFF2-40B4-BE49-F238E27FC236}">
                <a16:creationId xmlns="" xmlns:a16="http://schemas.microsoft.com/office/drawing/2014/main" id="{E24E972C-8744-4CFA-B783-41EA3CC381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="" xmlns:a16="http://schemas.microsoft.com/office/drawing/2014/main" id="{C7C88F2E-E233-48BA-B85F-D06BA522B7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" name="Obraz 18" descr="Obraz zawierający tekst, znak&#10;&#10;Opis wygenerowany automatycznie">
            <a:extLst>
              <a:ext uri="{FF2B5EF4-FFF2-40B4-BE49-F238E27FC236}">
                <a16:creationId xmlns="" xmlns:a16="http://schemas.microsoft.com/office/drawing/2014/main" id="{248F13FC-A7B2-4EB7-8D22-1E4E0FAE6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890" y="274318"/>
            <a:ext cx="1597013" cy="156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39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33A18D9-878C-4EF6-969A-463FAFC2A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pl-PL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Używaj bezpiecznej wody i żywności</a:t>
            </a:r>
          </a:p>
        </p:txBody>
      </p:sp>
      <p:pic>
        <p:nvPicPr>
          <p:cNvPr id="8" name="Picture 4" descr="Jak prawidłowo myć warzywa i owoce? - Porady w INTERIA.PL">
            <a:extLst>
              <a:ext uri="{FF2B5EF4-FFF2-40B4-BE49-F238E27FC236}">
                <a16:creationId xmlns="" xmlns:a16="http://schemas.microsoft.com/office/drawing/2014/main" id="{4490A394-6EEE-4A87-A537-06F791588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341" y="2303464"/>
            <a:ext cx="3349484" cy="292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F9B4430-B686-4E4F-9E97-B8BD42D96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2825" y="2093914"/>
            <a:ext cx="7124700" cy="3697286"/>
          </a:xfrm>
        </p:spPr>
        <p:txBody>
          <a:bodyPr>
            <a:noAutofit/>
          </a:bodyPr>
          <a:lstStyle/>
          <a:p>
            <a:r>
              <a:rPr lang="pl-PL" sz="2400" dirty="0"/>
              <a:t>Korzystaj z bezpiecznej wody, bądź poddaj ją takimi działaniom, aby stała się bezpieczna.</a:t>
            </a:r>
          </a:p>
          <a:p>
            <a:r>
              <a:rPr lang="pl-PL" sz="2400" dirty="0"/>
              <a:t>Do spożycia wybieraj tylko świeżą i bezpieczną żywność.</a:t>
            </a:r>
          </a:p>
          <a:p>
            <a:r>
              <a:rPr lang="pl-PL" sz="2400" b="1" dirty="0">
                <a:solidFill>
                  <a:srgbClr val="FF0000"/>
                </a:solidFill>
              </a:rPr>
              <a:t>Myj owoce i warzywa</a:t>
            </a:r>
            <a:r>
              <a:rPr lang="pl-PL" sz="2400" dirty="0"/>
              <a:t>, zwłaszcza jeśli jesz je na surowo.</a:t>
            </a:r>
          </a:p>
          <a:p>
            <a:r>
              <a:rPr lang="pl-PL" sz="2400" b="1" dirty="0">
                <a:solidFill>
                  <a:srgbClr val="FF0000"/>
                </a:solidFill>
              </a:rPr>
              <a:t>Nie jedz żywości</a:t>
            </a:r>
            <a:r>
              <a:rPr lang="pl-PL" sz="2400" dirty="0"/>
              <a:t>, która </a:t>
            </a:r>
            <a:r>
              <a:rPr lang="pl-PL" sz="2400" b="1" dirty="0">
                <a:solidFill>
                  <a:srgbClr val="FF0000"/>
                </a:solidFill>
              </a:rPr>
              <a:t>utraciła już datę przydatności </a:t>
            </a:r>
            <a:r>
              <a:rPr lang="pl-PL" sz="2400" dirty="0"/>
              <a:t>do spożycia.</a:t>
            </a:r>
          </a:p>
        </p:txBody>
      </p:sp>
      <p:pic>
        <p:nvPicPr>
          <p:cNvPr id="9" name="Obraz 8" descr="Obraz zawierający tekst, znak&#10;&#10;Opis wygenerowany automatycznie">
            <a:extLst>
              <a:ext uri="{FF2B5EF4-FFF2-40B4-BE49-F238E27FC236}">
                <a16:creationId xmlns="" xmlns:a16="http://schemas.microsoft.com/office/drawing/2014/main" id="{D7122614-0DAC-4842-B7BF-4E1E99435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890" y="274318"/>
            <a:ext cx="1597013" cy="156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69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40D04F9-509F-4FC6-9C5A-855C2A8EF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Jakie skutki może przynieść nieprzestrzeganie higieny żywności?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FB67A46-C314-4727-BAD8-81ED20718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847666" cy="4173536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sz="2400" dirty="0"/>
              <a:t>Zatrucia i zakażenia pokarmowe - są to ostre zachorowania, którym towarzyszą najczęściej objawy żołądkowo-jelitowe: nudności, wymioty, bóle brzucha i biegunka.</a:t>
            </a:r>
          </a:p>
          <a:p>
            <a:pPr marL="0" indent="0" algn="just">
              <a:buNone/>
            </a:pPr>
            <a:endParaRPr lang="pl-PL" sz="2400" dirty="0"/>
          </a:p>
          <a:p>
            <a:pPr marL="0" indent="0" algn="just">
              <a:buNone/>
            </a:pPr>
            <a:endParaRPr lang="pl-PL" sz="2400" dirty="0"/>
          </a:p>
          <a:p>
            <a:pPr marL="0" indent="0" algn="just">
              <a:buNone/>
            </a:pPr>
            <a:r>
              <a:rPr lang="pl-PL" sz="2400" dirty="0"/>
              <a:t>Za wywołanie zatruć i zakażeń pokarmowych są głównie odpowiedzialne:</a:t>
            </a:r>
          </a:p>
          <a:p>
            <a:pPr algn="just"/>
            <a:r>
              <a:rPr lang="pl-PL" sz="2400" dirty="0"/>
              <a:t>Bakterie tj. Salmonella </a:t>
            </a:r>
            <a:r>
              <a:rPr lang="pl-PL" sz="2400" dirty="0" err="1"/>
              <a:t>spp</a:t>
            </a:r>
            <a:r>
              <a:rPr lang="pl-PL" sz="2400" dirty="0"/>
              <a:t>, </a:t>
            </a:r>
            <a:r>
              <a:rPr lang="pl-PL" sz="2400" dirty="0" err="1"/>
              <a:t>Cambylobacter</a:t>
            </a:r>
            <a:r>
              <a:rPr lang="pl-PL" sz="2400" dirty="0"/>
              <a:t> </a:t>
            </a:r>
            <a:r>
              <a:rPr lang="pl-PL" sz="2400" dirty="0" err="1"/>
              <a:t>spp</a:t>
            </a:r>
            <a:r>
              <a:rPr lang="pl-PL" sz="2400" dirty="0"/>
              <a:t>, L. </a:t>
            </a:r>
            <a:r>
              <a:rPr lang="pl-PL" sz="2400" dirty="0" err="1"/>
              <a:t>monocytogenes</a:t>
            </a:r>
            <a:r>
              <a:rPr lang="pl-PL" sz="2400" dirty="0"/>
              <a:t>; </a:t>
            </a:r>
          </a:p>
          <a:p>
            <a:pPr algn="just"/>
            <a:r>
              <a:rPr lang="pl-PL" sz="2400" dirty="0"/>
              <a:t>Wirusy.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 descr="Obraz zawierający tekst, znak&#10;&#10;Opis wygenerowany automatycznie">
            <a:extLst>
              <a:ext uri="{FF2B5EF4-FFF2-40B4-BE49-F238E27FC236}">
                <a16:creationId xmlns="" xmlns:a16="http://schemas.microsoft.com/office/drawing/2014/main" id="{B544A819-7004-40A7-89BC-37EDC082E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890" y="274318"/>
            <a:ext cx="1597013" cy="156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37476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660</TotalTime>
  <Words>951</Words>
  <Application>Microsoft Office PowerPoint</Application>
  <PresentationFormat>Niestandardowy</PresentationFormat>
  <Paragraphs>103</Paragraphs>
  <Slides>25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Faseta</vt:lpstr>
      <vt:lpstr>Wybieraj bezpieczną żywność</vt:lpstr>
      <vt:lpstr>Jak ważna jest higiena podczas przygotowywania żywności</vt:lpstr>
      <vt:lpstr>Utrzymuj czystość</vt:lpstr>
      <vt:lpstr>Oddzielaj żywność surową od ugotowanej</vt:lpstr>
      <vt:lpstr>Gotuj dokładnie</vt:lpstr>
      <vt:lpstr>Utrzymuj żywność w odpowiedniej temperaturze</vt:lpstr>
      <vt:lpstr>Utrzymuj żywność w odpowiedniej temperaturze</vt:lpstr>
      <vt:lpstr>Używaj bezpiecznej wody i żywności</vt:lpstr>
      <vt:lpstr>Jakie skutki może przynieść nieprzestrzeganie higieny żywności?</vt:lpstr>
      <vt:lpstr>Salmonella spp.</vt:lpstr>
      <vt:lpstr>Campylobacter spp.</vt:lpstr>
      <vt:lpstr>Ważne !!!</vt:lpstr>
      <vt:lpstr>Listeria monocytogenes</vt:lpstr>
      <vt:lpstr>Listeria monocytogenes</vt:lpstr>
      <vt:lpstr>Substancje dodatkowe </vt:lpstr>
      <vt:lpstr>Co to są substancje dodatkowe?</vt:lpstr>
      <vt:lpstr>Po co substancje dodatkowe są stosowane do żywności?</vt:lpstr>
      <vt:lpstr>Jakie substancje dodatkowe mogą być stosowane w żywności?</vt:lpstr>
      <vt:lpstr>Kto dba o to, aby produkty zawierające substancje dodatkowe były bezpieczne dla konsumenta?</vt:lpstr>
      <vt:lpstr>Prezentacja programu PowerPoint</vt:lpstr>
      <vt:lpstr>Skąd mogę wiedzieć jakie substancje dodatkowe zawiera produkt, który zamierzam kupić?</vt:lpstr>
      <vt:lpstr>Czy są produkty spożywcze, które nie zawierają substancji dodatkowych?</vt:lpstr>
      <vt:lpstr>Jakie korzyści wynikają dla konsumenta z zastosowania substancji dodatkowych?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Wybieraj bezpieczną żywność</dc:title>
  <dc:creator>Magdalena Kmieciak</dc:creator>
  <cp:lastModifiedBy>GolabU</cp:lastModifiedBy>
  <cp:revision>35</cp:revision>
  <cp:lastPrinted>2021-09-21T08:26:33Z</cp:lastPrinted>
  <dcterms:created xsi:type="dcterms:W3CDTF">2021-09-17T05:45:07Z</dcterms:created>
  <dcterms:modified xsi:type="dcterms:W3CDTF">2021-10-15T08:18:40Z</dcterms:modified>
</cp:coreProperties>
</file>